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3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CB11DF-A607-4674-87FE-22E27911F56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318213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11DF-A607-4674-87FE-22E27911F56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363405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11DF-A607-4674-87FE-22E27911F56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122680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11DF-A607-4674-87FE-22E27911F56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55368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B11DF-A607-4674-87FE-22E27911F56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42643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CB11DF-A607-4674-87FE-22E27911F563}"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5677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CB11DF-A607-4674-87FE-22E27911F563}"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92858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CB11DF-A607-4674-87FE-22E27911F563}"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261950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B11DF-A607-4674-87FE-22E27911F563}"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359311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CB11DF-A607-4674-87FE-22E27911F563}"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342323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CB11DF-A607-4674-87FE-22E27911F563}"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8347A-22F4-4C68-98B6-44174F20ABD0}" type="slidenum">
              <a:rPr lang="en-US" smtClean="0"/>
              <a:t>‹#›</a:t>
            </a:fld>
            <a:endParaRPr lang="en-US"/>
          </a:p>
        </p:txBody>
      </p:sp>
    </p:spTree>
    <p:extLst>
      <p:ext uri="{BB962C8B-B14F-4D97-AF65-F5344CB8AC3E}">
        <p14:creationId xmlns:p14="http://schemas.microsoft.com/office/powerpoint/2010/main" val="203502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B11DF-A607-4674-87FE-22E27911F563}" type="datetimeFigureOut">
              <a:rPr lang="en-US" smtClean="0"/>
              <a:t>1/30/2023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8347A-22F4-4C68-98B6-44174F20ABD0}" type="slidenum">
              <a:rPr lang="en-US" smtClean="0"/>
              <a:t>‹#›</a:t>
            </a:fld>
            <a:endParaRPr lang="en-US"/>
          </a:p>
        </p:txBody>
      </p:sp>
    </p:spTree>
    <p:extLst>
      <p:ext uri="{BB962C8B-B14F-4D97-AF65-F5344CB8AC3E}">
        <p14:creationId xmlns:p14="http://schemas.microsoft.com/office/powerpoint/2010/main" val="3604064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FE286C-A166-4B32-D75A-B112F8464948}"/>
              </a:ext>
            </a:extLst>
          </p:cNvPr>
          <p:cNvSpPr txBox="1"/>
          <p:nvPr/>
        </p:nvSpPr>
        <p:spPr>
          <a:xfrm>
            <a:off x="2208404" y="-14899"/>
            <a:ext cx="4727192" cy="312650"/>
          </a:xfrm>
          <a:prstGeom prst="rect">
            <a:avLst/>
          </a:prstGeom>
          <a:noFill/>
        </p:spPr>
        <p:txBody>
          <a:bodyPr wrap="square">
            <a:spAutoFit/>
          </a:bodyPr>
          <a:lstStyle/>
          <a:p>
            <a:pPr algn="ctr">
              <a:lnSpc>
                <a:spcPct val="107000"/>
              </a:lnSpc>
              <a:spcAft>
                <a:spcPts val="600"/>
              </a:spcAft>
            </a:pPr>
            <a:r>
              <a:rPr lang="en-US" sz="1400" b="1" dirty="0">
                <a:solidFill>
                  <a:srgbClr val="353533"/>
                </a:solidFill>
                <a:ea typeface="Calibri" panose="020F0502020204030204" pitchFamily="34" charset="0"/>
                <a:cs typeface="Times New Roman" panose="02020603050405020304" pitchFamily="18" charset="0"/>
              </a:rPr>
              <a:t>Photos for How to Roll an Inflatable:</a:t>
            </a:r>
            <a:endParaRPr lang="en-US" sz="1400" b="1" dirty="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E600101-6CAE-B598-5818-4A04D35653C0}"/>
              </a:ext>
            </a:extLst>
          </p:cNvPr>
          <p:cNvSpPr txBox="1"/>
          <p:nvPr/>
        </p:nvSpPr>
        <p:spPr>
          <a:xfrm>
            <a:off x="-13943" y="196894"/>
            <a:ext cx="2294546" cy="553741"/>
          </a:xfrm>
          <a:prstGeom prst="rect">
            <a:avLst/>
          </a:prstGeom>
          <a:noFill/>
        </p:spPr>
        <p:txBody>
          <a:bodyPr wrap="square">
            <a:spAutoFit/>
          </a:bodyPr>
          <a:lstStyle/>
          <a:p>
            <a:pPr algn="ctr">
              <a:lnSpc>
                <a:spcPct val="107000"/>
              </a:lnSpc>
              <a:spcAft>
                <a:spcPts val="600"/>
              </a:spcAft>
            </a:pPr>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1) Fold all material toward the middle of the Inflatable and find the bottom seams of the Inflatable.</a:t>
            </a:r>
            <a:endParaRPr lang="en-US" sz="950" b="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4271EB4-6282-6490-23BA-39EB448E5F7C}"/>
              </a:ext>
            </a:extLst>
          </p:cNvPr>
          <p:cNvPicPr>
            <a:picLocks noChangeAspect="1"/>
          </p:cNvPicPr>
          <p:nvPr/>
        </p:nvPicPr>
        <p:blipFill>
          <a:blip r:embed="rId2"/>
          <a:stretch>
            <a:fillRect/>
          </a:stretch>
        </p:blipFill>
        <p:spPr>
          <a:xfrm>
            <a:off x="104462" y="818386"/>
            <a:ext cx="2212629" cy="2212629"/>
          </a:xfrm>
          <a:prstGeom prst="rect">
            <a:avLst/>
          </a:prstGeom>
        </p:spPr>
      </p:pic>
      <p:pic>
        <p:nvPicPr>
          <p:cNvPr id="14" name="Picture 13">
            <a:extLst>
              <a:ext uri="{FF2B5EF4-FFF2-40B4-BE49-F238E27FC236}">
                <a16:creationId xmlns:a16="http://schemas.microsoft.com/office/drawing/2014/main" id="{9A63AFAB-9BBB-C577-3778-A4B89E53AEED}"/>
              </a:ext>
            </a:extLst>
          </p:cNvPr>
          <p:cNvPicPr>
            <a:picLocks noChangeAspect="1"/>
          </p:cNvPicPr>
          <p:nvPr/>
        </p:nvPicPr>
        <p:blipFill>
          <a:blip r:embed="rId3"/>
          <a:stretch>
            <a:fillRect/>
          </a:stretch>
        </p:blipFill>
        <p:spPr>
          <a:xfrm>
            <a:off x="2415636" y="836299"/>
            <a:ext cx="2209330" cy="2209330"/>
          </a:xfrm>
          <a:prstGeom prst="rect">
            <a:avLst/>
          </a:prstGeom>
        </p:spPr>
      </p:pic>
      <p:pic>
        <p:nvPicPr>
          <p:cNvPr id="20" name="Picture 19">
            <a:extLst>
              <a:ext uri="{FF2B5EF4-FFF2-40B4-BE49-F238E27FC236}">
                <a16:creationId xmlns:a16="http://schemas.microsoft.com/office/drawing/2014/main" id="{52B2191C-04A5-EE8A-6E45-251765657414}"/>
              </a:ext>
            </a:extLst>
          </p:cNvPr>
          <p:cNvPicPr>
            <a:picLocks noChangeAspect="1"/>
          </p:cNvPicPr>
          <p:nvPr/>
        </p:nvPicPr>
        <p:blipFill>
          <a:blip r:embed="rId4"/>
          <a:stretch>
            <a:fillRect/>
          </a:stretch>
        </p:blipFill>
        <p:spPr>
          <a:xfrm>
            <a:off x="4645646" y="821684"/>
            <a:ext cx="2209331" cy="2209331"/>
          </a:xfrm>
          <a:prstGeom prst="rect">
            <a:avLst/>
          </a:prstGeom>
        </p:spPr>
      </p:pic>
      <p:pic>
        <p:nvPicPr>
          <p:cNvPr id="23" name="Picture 22">
            <a:extLst>
              <a:ext uri="{FF2B5EF4-FFF2-40B4-BE49-F238E27FC236}">
                <a16:creationId xmlns:a16="http://schemas.microsoft.com/office/drawing/2014/main" id="{02415E5E-6A07-6A64-3CF9-7AC7AF5F5844}"/>
              </a:ext>
            </a:extLst>
          </p:cNvPr>
          <p:cNvPicPr>
            <a:picLocks noChangeAspect="1"/>
          </p:cNvPicPr>
          <p:nvPr/>
        </p:nvPicPr>
        <p:blipFill>
          <a:blip r:embed="rId5"/>
          <a:stretch>
            <a:fillRect/>
          </a:stretch>
        </p:blipFill>
        <p:spPr>
          <a:xfrm>
            <a:off x="6926006" y="818386"/>
            <a:ext cx="2209330" cy="2209330"/>
          </a:xfrm>
          <a:prstGeom prst="rect">
            <a:avLst/>
          </a:prstGeom>
        </p:spPr>
      </p:pic>
      <p:sp>
        <p:nvSpPr>
          <p:cNvPr id="25" name="TextBox 24">
            <a:extLst>
              <a:ext uri="{FF2B5EF4-FFF2-40B4-BE49-F238E27FC236}">
                <a16:creationId xmlns:a16="http://schemas.microsoft.com/office/drawing/2014/main" id="{765A0250-4AA6-6862-D885-8DE2B2DF75BF}"/>
              </a:ext>
            </a:extLst>
          </p:cNvPr>
          <p:cNvSpPr txBox="1"/>
          <p:nvPr/>
        </p:nvSpPr>
        <p:spPr>
          <a:xfrm>
            <a:off x="-13943" y="3439975"/>
            <a:ext cx="2323189" cy="677108"/>
          </a:xfrm>
          <a:prstGeom prst="rect">
            <a:avLst/>
          </a:prstGeom>
          <a:noFill/>
        </p:spPr>
        <p:txBody>
          <a:bodyPr wrap="square">
            <a:spAutoFit/>
          </a:bodyPr>
          <a:lstStyle/>
          <a:p>
            <a:pPr algn="ctr"/>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5) Tuck in any extra material. Leave ports out. Walk air out of the Inflatable by walking on the Inflatable towards the port. </a:t>
            </a:r>
            <a:endParaRPr lang="en-US" sz="950" b="1" dirty="0">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368B3F1A-6ABB-9A48-839A-411F12CE4BC5}"/>
              </a:ext>
            </a:extLst>
          </p:cNvPr>
          <p:cNvPicPr>
            <a:picLocks noChangeAspect="1"/>
          </p:cNvPicPr>
          <p:nvPr/>
        </p:nvPicPr>
        <p:blipFill>
          <a:blip r:embed="rId6"/>
          <a:stretch>
            <a:fillRect/>
          </a:stretch>
        </p:blipFill>
        <p:spPr>
          <a:xfrm>
            <a:off x="104462" y="4234029"/>
            <a:ext cx="2176141" cy="2176141"/>
          </a:xfrm>
          <a:prstGeom prst="rect">
            <a:avLst/>
          </a:prstGeom>
        </p:spPr>
      </p:pic>
      <p:sp>
        <p:nvSpPr>
          <p:cNvPr id="28" name="TextBox 27">
            <a:extLst>
              <a:ext uri="{FF2B5EF4-FFF2-40B4-BE49-F238E27FC236}">
                <a16:creationId xmlns:a16="http://schemas.microsoft.com/office/drawing/2014/main" id="{A36A5F6E-58D7-3335-1676-DC32C37AEBB0}"/>
              </a:ext>
            </a:extLst>
          </p:cNvPr>
          <p:cNvSpPr txBox="1"/>
          <p:nvPr/>
        </p:nvSpPr>
        <p:spPr>
          <a:xfrm>
            <a:off x="2392583" y="3425210"/>
            <a:ext cx="2187213" cy="530915"/>
          </a:xfrm>
          <a:prstGeom prst="rect">
            <a:avLst/>
          </a:prstGeom>
          <a:noFill/>
        </p:spPr>
        <p:txBody>
          <a:bodyPr wrap="square">
            <a:spAutoFit/>
          </a:bodyPr>
          <a:lstStyle/>
          <a:p>
            <a:pPr algn="ctr"/>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6) Where the roll is to end- tuck in rope or strap 2-3 feet underneath Inflatable that is to be used for tying. </a:t>
            </a:r>
            <a:endParaRPr lang="en-US" sz="950" b="1" dirty="0"/>
          </a:p>
        </p:txBody>
      </p:sp>
      <p:sp>
        <p:nvSpPr>
          <p:cNvPr id="29" name="AutoShape 4" descr="Roll the Inflatable">
            <a:extLst>
              <a:ext uri="{FF2B5EF4-FFF2-40B4-BE49-F238E27FC236}">
                <a16:creationId xmlns:a16="http://schemas.microsoft.com/office/drawing/2014/main" id="{DF5B922F-A066-BBFF-B101-2009C962096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0" name="Picture 29">
            <a:extLst>
              <a:ext uri="{FF2B5EF4-FFF2-40B4-BE49-F238E27FC236}">
                <a16:creationId xmlns:a16="http://schemas.microsoft.com/office/drawing/2014/main" id="{3E655278-1C89-25DC-17F7-1533E2AAA020}"/>
              </a:ext>
            </a:extLst>
          </p:cNvPr>
          <p:cNvPicPr>
            <a:picLocks noChangeAspect="1"/>
          </p:cNvPicPr>
          <p:nvPr/>
        </p:nvPicPr>
        <p:blipFill>
          <a:blip r:embed="rId7"/>
          <a:stretch>
            <a:fillRect/>
          </a:stretch>
        </p:blipFill>
        <p:spPr>
          <a:xfrm>
            <a:off x="2446060" y="4248512"/>
            <a:ext cx="2176141" cy="2176141"/>
          </a:xfrm>
          <a:prstGeom prst="rect">
            <a:avLst/>
          </a:prstGeom>
        </p:spPr>
      </p:pic>
      <p:pic>
        <p:nvPicPr>
          <p:cNvPr id="2" name="Picture 1">
            <a:extLst>
              <a:ext uri="{FF2B5EF4-FFF2-40B4-BE49-F238E27FC236}">
                <a16:creationId xmlns:a16="http://schemas.microsoft.com/office/drawing/2014/main" id="{A4C5B4D8-8725-6D8A-4A83-822B5F41B7C1}"/>
              </a:ext>
            </a:extLst>
          </p:cNvPr>
          <p:cNvPicPr>
            <a:picLocks noChangeAspect="1"/>
          </p:cNvPicPr>
          <p:nvPr/>
        </p:nvPicPr>
        <p:blipFill>
          <a:blip r:embed="rId8"/>
          <a:stretch>
            <a:fillRect/>
          </a:stretch>
        </p:blipFill>
        <p:spPr>
          <a:xfrm>
            <a:off x="4737100" y="4265248"/>
            <a:ext cx="2176141" cy="2176141"/>
          </a:xfrm>
          <a:prstGeom prst="rect">
            <a:avLst/>
          </a:prstGeom>
        </p:spPr>
      </p:pic>
      <p:pic>
        <p:nvPicPr>
          <p:cNvPr id="5" name="Picture 4">
            <a:extLst>
              <a:ext uri="{FF2B5EF4-FFF2-40B4-BE49-F238E27FC236}">
                <a16:creationId xmlns:a16="http://schemas.microsoft.com/office/drawing/2014/main" id="{5A3B8D02-1D65-73E2-91F8-135C109EB2B4}"/>
              </a:ext>
            </a:extLst>
          </p:cNvPr>
          <p:cNvPicPr>
            <a:picLocks noChangeAspect="1"/>
          </p:cNvPicPr>
          <p:nvPr/>
        </p:nvPicPr>
        <p:blipFill>
          <a:blip r:embed="rId9"/>
          <a:stretch>
            <a:fillRect/>
          </a:stretch>
        </p:blipFill>
        <p:spPr>
          <a:xfrm>
            <a:off x="6942601" y="4281986"/>
            <a:ext cx="2176140" cy="2176140"/>
          </a:xfrm>
          <a:prstGeom prst="rect">
            <a:avLst/>
          </a:prstGeom>
        </p:spPr>
      </p:pic>
      <p:sp>
        <p:nvSpPr>
          <p:cNvPr id="8" name="TextBox 7">
            <a:extLst>
              <a:ext uri="{FF2B5EF4-FFF2-40B4-BE49-F238E27FC236}">
                <a16:creationId xmlns:a16="http://schemas.microsoft.com/office/drawing/2014/main" id="{247439FF-C090-5FAE-A19F-4F432018E79F}"/>
              </a:ext>
            </a:extLst>
          </p:cNvPr>
          <p:cNvSpPr txBox="1"/>
          <p:nvPr/>
        </p:nvSpPr>
        <p:spPr>
          <a:xfrm>
            <a:off x="6996736" y="3419626"/>
            <a:ext cx="2225439" cy="534570"/>
          </a:xfrm>
          <a:prstGeom prst="rect">
            <a:avLst/>
          </a:prstGeom>
          <a:noFill/>
        </p:spPr>
        <p:txBody>
          <a:bodyPr wrap="square">
            <a:spAutoFit/>
          </a:bodyPr>
          <a:lstStyle/>
          <a:p>
            <a:pPr algn="ctr"/>
            <a:r>
              <a:rPr lang="en-US" sz="958" dirty="0">
                <a:solidFill>
                  <a:srgbClr val="353533"/>
                </a:solidFill>
                <a:latin typeface="Arial" panose="020B0604020202020204" pitchFamily="34" charset="0"/>
                <a:ea typeface="Times New Roman" panose="02020603050405020304" pitchFamily="18" charset="0"/>
                <a:cs typeface="Arial" panose="020B0604020202020204" pitchFamily="34" charset="0"/>
              </a:rPr>
              <a:t>8) Tuck in the ports. Tie off roll with rope or strap. Tuck in hoses Place in bag when applicable.</a:t>
            </a:r>
            <a:endParaRPr lang="en-US" sz="958" b="1" dirty="0"/>
          </a:p>
        </p:txBody>
      </p:sp>
      <p:sp>
        <p:nvSpPr>
          <p:cNvPr id="12" name="TextBox 11">
            <a:extLst>
              <a:ext uri="{FF2B5EF4-FFF2-40B4-BE49-F238E27FC236}">
                <a16:creationId xmlns:a16="http://schemas.microsoft.com/office/drawing/2014/main" id="{537B46A5-B3F5-1314-2787-E9DAC9436158}"/>
              </a:ext>
            </a:extLst>
          </p:cNvPr>
          <p:cNvSpPr txBox="1"/>
          <p:nvPr/>
        </p:nvSpPr>
        <p:spPr>
          <a:xfrm>
            <a:off x="3244347" y="6458126"/>
            <a:ext cx="3576949" cy="261610"/>
          </a:xfrm>
          <a:prstGeom prst="rect">
            <a:avLst/>
          </a:prstGeom>
          <a:noFill/>
        </p:spPr>
        <p:txBody>
          <a:bodyPr wrap="square">
            <a:spAutoFit/>
          </a:bodyPr>
          <a:lstStyle/>
          <a:p>
            <a:r>
              <a:rPr lang="en-US" sz="1100" b="1" i="1" dirty="0"/>
              <a:t>https://americanfamilyday.com/instructions/inflatable/</a:t>
            </a:r>
          </a:p>
        </p:txBody>
      </p:sp>
      <p:sp>
        <p:nvSpPr>
          <p:cNvPr id="13" name="TextBox 12">
            <a:extLst>
              <a:ext uri="{FF2B5EF4-FFF2-40B4-BE49-F238E27FC236}">
                <a16:creationId xmlns:a16="http://schemas.microsoft.com/office/drawing/2014/main" id="{115696FF-70AC-7E45-DC6D-20BCDE334EBB}"/>
              </a:ext>
            </a:extLst>
          </p:cNvPr>
          <p:cNvSpPr txBox="1"/>
          <p:nvPr/>
        </p:nvSpPr>
        <p:spPr>
          <a:xfrm>
            <a:off x="2392583" y="208308"/>
            <a:ext cx="2560942" cy="530915"/>
          </a:xfrm>
          <a:prstGeom prst="rect">
            <a:avLst/>
          </a:prstGeom>
          <a:noFill/>
        </p:spPr>
        <p:txBody>
          <a:bodyPr wrap="square">
            <a:spAutoFit/>
          </a:bodyPr>
          <a:lstStyle/>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2) Fold the Inflatable like a large bed sheet.</a:t>
            </a:r>
          </a:p>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 Be sure to tuck all colorful designs inside your folds</a:t>
            </a:r>
          </a:p>
        </p:txBody>
      </p:sp>
      <p:sp>
        <p:nvSpPr>
          <p:cNvPr id="17" name="TextBox 16">
            <a:extLst>
              <a:ext uri="{FF2B5EF4-FFF2-40B4-BE49-F238E27FC236}">
                <a16:creationId xmlns:a16="http://schemas.microsoft.com/office/drawing/2014/main" id="{6DC254B4-B038-4482-DD0B-66DAB5C8DA55}"/>
              </a:ext>
            </a:extLst>
          </p:cNvPr>
          <p:cNvSpPr txBox="1"/>
          <p:nvPr/>
        </p:nvSpPr>
        <p:spPr>
          <a:xfrm>
            <a:off x="4764239" y="247380"/>
            <a:ext cx="1786877" cy="384721"/>
          </a:xfrm>
          <a:prstGeom prst="rect">
            <a:avLst/>
          </a:prstGeom>
          <a:noFill/>
        </p:spPr>
        <p:txBody>
          <a:bodyPr wrap="square">
            <a:spAutoFit/>
          </a:bodyPr>
          <a:lstStyle/>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3) Fold sides in 2-3 feet lengthwise</a:t>
            </a:r>
            <a:r>
              <a:rPr lang="en-US" sz="788" dirty="0">
                <a:solidFill>
                  <a:srgbClr val="353533"/>
                </a:solidFill>
                <a:latin typeface="Arial" panose="020B0604020202020204" pitchFamily="34" charset="0"/>
                <a:ea typeface="Times New Roman" panose="02020603050405020304" pitchFamily="18" charset="0"/>
                <a:cs typeface="Arial" panose="020B0604020202020204" pitchFamily="34" charset="0"/>
              </a:rPr>
              <a:t>.</a:t>
            </a:r>
            <a:endParaRPr lang="en-US" sz="788" dirty="0"/>
          </a:p>
        </p:txBody>
      </p:sp>
      <p:sp>
        <p:nvSpPr>
          <p:cNvPr id="21" name="TextBox 20">
            <a:extLst>
              <a:ext uri="{FF2B5EF4-FFF2-40B4-BE49-F238E27FC236}">
                <a16:creationId xmlns:a16="http://schemas.microsoft.com/office/drawing/2014/main" id="{01584229-8D20-1389-870A-C1200A094FF8}"/>
              </a:ext>
            </a:extLst>
          </p:cNvPr>
          <p:cNvSpPr txBox="1"/>
          <p:nvPr/>
        </p:nvSpPr>
        <p:spPr>
          <a:xfrm>
            <a:off x="6865832" y="159191"/>
            <a:ext cx="2356343" cy="677108"/>
          </a:xfrm>
          <a:prstGeom prst="rect">
            <a:avLst/>
          </a:prstGeom>
          <a:noFill/>
        </p:spPr>
        <p:txBody>
          <a:bodyPr wrap="square">
            <a:spAutoFit/>
          </a:bodyPr>
          <a:lstStyle/>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4) Continue to fold Inflatable from the outside-in</a:t>
            </a:r>
          </a:p>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 until folded layers overlap leaving a fold of 2-3 feet. </a:t>
            </a:r>
            <a:endParaRPr lang="en-US" sz="950" dirty="0"/>
          </a:p>
        </p:txBody>
      </p:sp>
      <p:sp>
        <p:nvSpPr>
          <p:cNvPr id="27" name="TextBox 26">
            <a:extLst>
              <a:ext uri="{FF2B5EF4-FFF2-40B4-BE49-F238E27FC236}">
                <a16:creationId xmlns:a16="http://schemas.microsoft.com/office/drawing/2014/main" id="{6720ABA4-3234-A31D-0F9D-27804819919D}"/>
              </a:ext>
            </a:extLst>
          </p:cNvPr>
          <p:cNvSpPr txBox="1"/>
          <p:nvPr/>
        </p:nvSpPr>
        <p:spPr>
          <a:xfrm>
            <a:off x="4619752" y="3425210"/>
            <a:ext cx="2560943" cy="823302"/>
          </a:xfrm>
          <a:prstGeom prst="rect">
            <a:avLst/>
          </a:prstGeom>
          <a:noFill/>
        </p:spPr>
        <p:txBody>
          <a:bodyPr wrap="square">
            <a:spAutoFit/>
          </a:bodyPr>
          <a:lstStyle/>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7) Begin rolling from the furthest point away from the</a:t>
            </a:r>
          </a:p>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 port, roll as tightly as possible. Keep the roll lined up,</a:t>
            </a:r>
          </a:p>
          <a:p>
            <a:r>
              <a:rPr lang="en-US" sz="950" dirty="0">
                <a:solidFill>
                  <a:srgbClr val="353533"/>
                </a:solidFill>
                <a:latin typeface="Arial" panose="020B0604020202020204" pitchFamily="34" charset="0"/>
                <a:ea typeface="Times New Roman" panose="02020603050405020304" pitchFamily="18" charset="0"/>
                <a:cs typeface="Arial" panose="020B0604020202020204" pitchFamily="34" charset="0"/>
              </a:rPr>
              <a:t>tuck in any extra material. </a:t>
            </a:r>
            <a:endParaRPr lang="en-US" sz="950" dirty="0"/>
          </a:p>
        </p:txBody>
      </p:sp>
    </p:spTree>
    <p:extLst>
      <p:ext uri="{BB962C8B-B14F-4D97-AF65-F5344CB8AC3E}">
        <p14:creationId xmlns:p14="http://schemas.microsoft.com/office/powerpoint/2010/main" val="354268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FAD58-34AD-7099-8516-91C5987FC4C4}"/>
              </a:ext>
            </a:extLst>
          </p:cNvPr>
          <p:cNvSpPr>
            <a:spLocks noGrp="1"/>
          </p:cNvSpPr>
          <p:nvPr>
            <p:ph idx="1"/>
          </p:nvPr>
        </p:nvSpPr>
        <p:spPr>
          <a:xfrm>
            <a:off x="0" y="20591"/>
            <a:ext cx="5177045" cy="4752931"/>
          </a:xfrm>
        </p:spPr>
        <p:txBody>
          <a:bodyPr>
            <a:normAutofit fontScale="25000" lnSpcReduction="20000"/>
          </a:bodyPr>
          <a:lstStyle/>
          <a:p>
            <a:pPr marL="0" indent="0" fontAlgn="base">
              <a:lnSpc>
                <a:spcPct val="120000"/>
              </a:lnSpc>
              <a:spcBef>
                <a:spcPts val="0"/>
              </a:spcBef>
              <a:buNone/>
            </a:pPr>
            <a:r>
              <a:rPr lang="en-US" sz="4200" b="1" u="sng" dirty="0">
                <a:latin typeface="Arial" panose="020B0604020202020204" pitchFamily="34" charset="0"/>
                <a:ea typeface="Times New Roman" panose="02020603050405020304" pitchFamily="18" charset="0"/>
                <a:cs typeface="Arial" panose="020B0604020202020204" pitchFamily="34" charset="0"/>
              </a:rPr>
              <a:t>Safety Instructions / Operation</a:t>
            </a: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t>1) Adult supervision is required at all times. Never leave the Inflatable unattended or unwatched.</a:t>
            </a: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t>2) Most Inflatables only allow 4-5 Guests on the Inflatable at a time. (Check Inflatable Instructions)</a:t>
            </a: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t>3) Guest must remove shoes, pocket items, glasses, jewelry, etc.</a:t>
            </a: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t>4) Diving and flipping are strictly prohibited. No back flips, roughhousing, horseplay or bouncing against walls. Guests should not take unnecessary risks.</a:t>
            </a: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b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br>
            <a:r>
              <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rPr>
              <a:t>5) No food, drink, or gum on or in the inflatable.</a:t>
            </a:r>
          </a:p>
          <a:p>
            <a:pPr marL="0" indent="0" fontAlgn="base">
              <a:lnSpc>
                <a:spcPct val="120000"/>
              </a:lnSpc>
              <a:spcBef>
                <a:spcPts val="0"/>
              </a:spcBef>
              <a:buNone/>
            </a:pPr>
            <a:endParaRPr lang="en-US" sz="4200" dirty="0">
              <a:solidFill>
                <a:srgbClr val="353533"/>
              </a:solidFill>
              <a:latin typeface="Arial" panose="020B0604020202020204" pitchFamily="34" charset="0"/>
              <a:ea typeface="Times New Roman" panose="02020603050405020304" pitchFamily="18" charset="0"/>
              <a:cs typeface="Arial" panose="020B0604020202020204" pitchFamily="34" charset="0"/>
            </a:endParaRPr>
          </a:p>
          <a:p>
            <a:pPr marL="0" indent="0" fontAlgn="base">
              <a:lnSpc>
                <a:spcPct val="120000"/>
              </a:lnSpc>
              <a:spcBef>
                <a:spcPts val="0"/>
              </a:spcBef>
              <a:spcAft>
                <a:spcPts val="1350"/>
              </a:spcAft>
              <a:buNone/>
            </a:pPr>
            <a:r>
              <a:rPr lang="en-US" sz="4200" dirty="0">
                <a:solidFill>
                  <a:srgbClr val="FF0000"/>
                </a:solidFill>
                <a:latin typeface="Arial" panose="020B0604020202020204" pitchFamily="34" charset="0"/>
                <a:ea typeface="Times New Roman" panose="02020603050405020304" pitchFamily="18" charset="0"/>
                <a:cs typeface="Arial" panose="020B0604020202020204" pitchFamily="34" charset="0"/>
              </a:rPr>
              <a:t>*The Inflatable should not be operated if winds exceed 20 mph.</a:t>
            </a:r>
            <a:br>
              <a:rPr lang="en-US" sz="4200" dirty="0">
                <a:solidFill>
                  <a:srgbClr val="FF0000"/>
                </a:solidFill>
                <a:latin typeface="Arial" panose="020B0604020202020204" pitchFamily="34" charset="0"/>
                <a:ea typeface="Times New Roman" panose="02020603050405020304" pitchFamily="18" charset="0"/>
                <a:cs typeface="Arial" panose="020B0604020202020204" pitchFamily="34" charset="0"/>
              </a:rPr>
            </a:br>
            <a:br>
              <a:rPr lang="en-US" sz="4200" dirty="0">
                <a:solidFill>
                  <a:srgbClr val="FF0000"/>
                </a:solidFill>
                <a:latin typeface="Arial" panose="020B0604020202020204" pitchFamily="34" charset="0"/>
                <a:ea typeface="Times New Roman" panose="02020603050405020304" pitchFamily="18" charset="0"/>
                <a:cs typeface="Arial" panose="020B0604020202020204" pitchFamily="34" charset="0"/>
              </a:rPr>
            </a:br>
            <a:r>
              <a:rPr lang="en-US" sz="4200" dirty="0">
                <a:solidFill>
                  <a:srgbClr val="FF0000"/>
                </a:solidFill>
                <a:latin typeface="Arial" panose="020B0604020202020204" pitchFamily="34" charset="0"/>
                <a:ea typeface="Times New Roman" panose="02020603050405020304" pitchFamily="18" charset="0"/>
                <a:cs typeface="Arial" panose="020B0604020202020204" pitchFamily="34" charset="0"/>
              </a:rPr>
              <a:t>*The Inflatable should not be used in rain or lightning conditions.</a:t>
            </a:r>
          </a:p>
          <a:p>
            <a:pPr marL="0" indent="0" fontAlgn="base">
              <a:lnSpc>
                <a:spcPct val="120000"/>
              </a:lnSpc>
              <a:spcBef>
                <a:spcPts val="0"/>
              </a:spcBef>
              <a:buNone/>
            </a:pPr>
            <a:r>
              <a:rPr lang="en-US" sz="3300" b="1" dirty="0">
                <a:solidFill>
                  <a:srgbClr val="68A8AA"/>
                </a:solidFill>
                <a:latin typeface="Arial" panose="020B0604020202020204" pitchFamily="34" charset="0"/>
                <a:ea typeface="Times New Roman" panose="02020603050405020304" pitchFamily="18" charset="0"/>
                <a:cs typeface="Arial" panose="020B0604020202020204" pitchFamily="34" charset="0"/>
              </a:rPr>
              <a:t> </a:t>
            </a:r>
            <a:endParaRPr lang="en-US" sz="33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6" name="Straight Connector 5">
            <a:extLst>
              <a:ext uri="{FF2B5EF4-FFF2-40B4-BE49-F238E27FC236}">
                <a16:creationId xmlns:a16="http://schemas.microsoft.com/office/drawing/2014/main" id="{1518DC71-881E-015A-47AA-8AB32483A82B}"/>
              </a:ext>
            </a:extLst>
          </p:cNvPr>
          <p:cNvCxnSpPr>
            <a:cxnSpLocks/>
          </p:cNvCxnSpPr>
          <p:nvPr/>
        </p:nvCxnSpPr>
        <p:spPr>
          <a:xfrm>
            <a:off x="4733300" y="6000750"/>
            <a:ext cx="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311C152-CA18-566A-98C8-1F6057DEB3A4}"/>
              </a:ext>
            </a:extLst>
          </p:cNvPr>
          <p:cNvSpPr txBox="1"/>
          <p:nvPr/>
        </p:nvSpPr>
        <p:spPr>
          <a:xfrm>
            <a:off x="4646776" y="-94004"/>
            <a:ext cx="4592297" cy="7220053"/>
          </a:xfrm>
          <a:prstGeom prst="rect">
            <a:avLst/>
          </a:prstGeom>
          <a:noFill/>
        </p:spPr>
        <p:txBody>
          <a:bodyPr wrap="square">
            <a:spAutoFit/>
          </a:bodyPr>
          <a:lstStyle/>
          <a:p>
            <a:pPr fontAlgn="base">
              <a:lnSpc>
                <a:spcPct val="120000"/>
              </a:lnSpc>
              <a:spcAft>
                <a:spcPts val="1350"/>
              </a:spcAft>
            </a:pPr>
            <a:r>
              <a:rPr lang="en-US" sz="1050" b="1" u="sng" dirty="0">
                <a:latin typeface="Arial" panose="020B0604020202020204" pitchFamily="34" charset="0"/>
                <a:ea typeface="Calibri" panose="020F0502020204030204" pitchFamily="34" charset="0"/>
                <a:cs typeface="Arial" panose="020B0604020202020204" pitchFamily="34" charset="0"/>
              </a:rPr>
              <a:t>How to Set-up</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1) Check ground for a flat level surface void of any rocks, sticks, pinecones, etc. (Anything that may puncture the bottom of the Inflatable). Also check height clearance for trees, power lines,</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or overhead obstructions. Tarps should be placed underneath all Inflatables before proceeding to Step 2. (Never operate the Inflatable on a hard surface without under padding (i.e., tarp).                            </a:t>
            </a:r>
          </a:p>
          <a:p>
            <a:pPr fontAlgn="base">
              <a:lnSpc>
                <a:spcPct val="120000"/>
              </a:lnSpc>
              <a:spcAft>
                <a:spcPts val="1350"/>
              </a:spcAft>
            </a:pP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2) Unroll the Inflatable in the direction you wish the Inflatable to face.</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3) Unfold and Attach the Blower(s) to the “Port”. The “Port” is generally located in the very back or on the sides of the Inflatable. Tie off any additional “Ports” by turning the material clockwise and tying the Port to itself. (Rope can also be used to close off additional Ports.</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4) Close All Velcro / Zipper compartments.</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5) Attach heavy extension cord(s) from power source. (Designate One 20-amp fuse for each Blower. Generally, this equates to One 110-volt Outlet for each Blower.) Use 14 gauge or heavier extension cord(s) that extend No More than 100 feet from the Inflatable to the power source.                                              </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(The lower the gauge number, the thicker the cord. Most household / garden extension cords are 16 gauge (Not Sufficient enough) and can harm the blower- reducing the air source to the Inflatable).                                                                 </a:t>
            </a:r>
          </a:p>
          <a:p>
            <a:pPr fontAlgn="base">
              <a:lnSpc>
                <a:spcPct val="120000"/>
              </a:lnSpc>
              <a:spcAft>
                <a:spcPts val="1350"/>
              </a:spcAft>
            </a:pP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6) Turn the Power on. (Some Blowers have an On/Off switch located on the blower.) While the Inflatable inflates- Check to make sure no air is escaping vents or ports.</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7) Check to make sure the Port (air hose) leading to the Blower is not twisted.</a:t>
            </a: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b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br>
            <a:r>
              <a:rPr lang="en-US" sz="1050" dirty="0">
                <a:solidFill>
                  <a:srgbClr val="353533"/>
                </a:solidFill>
                <a:latin typeface="Arial" panose="020B0604020202020204" pitchFamily="34" charset="0"/>
                <a:ea typeface="Calibri" panose="020F0502020204030204" pitchFamily="34" charset="0"/>
                <a:cs typeface="Arial" panose="020B0604020202020204" pitchFamily="34" charset="0"/>
              </a:rPr>
              <a:t>8) Secure the Inflatable by staking the unit on all 4 corners. Drive stakes halfway in at a 45-degree angle away from the inflatable. For larger Inflatables tie-outs will need to be staked.</a:t>
            </a:r>
            <a:endParaRPr lang="en-US" sz="1050" dirty="0">
              <a:latin typeface="Arial" panose="020B0604020202020204" pitchFamily="34" charset="0"/>
              <a:ea typeface="Calibri" panose="020F0502020204030204" pitchFamily="34" charset="0"/>
              <a:cs typeface="Arial" panose="020B0604020202020204" pitchFamily="34" charset="0"/>
            </a:endParaRPr>
          </a:p>
        </p:txBody>
      </p:sp>
      <p:sp>
        <p:nvSpPr>
          <p:cNvPr id="8" name="AutoShape 2">
            <a:extLst>
              <a:ext uri="{FF2B5EF4-FFF2-40B4-BE49-F238E27FC236}">
                <a16:creationId xmlns:a16="http://schemas.microsoft.com/office/drawing/2014/main" id="{F7C9BA19-B60C-3300-BAD7-55324C416D8B}"/>
              </a:ext>
            </a:extLst>
          </p:cNvPr>
          <p:cNvSpPr>
            <a:spLocks noChangeAspect="1" noChangeArrowheads="1"/>
          </p:cNvSpPr>
          <p:nvPr/>
        </p:nvSpPr>
        <p:spPr bwMode="auto">
          <a:xfrm>
            <a:off x="4436269" y="3314700"/>
            <a:ext cx="250031" cy="2500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727342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87A99-6A82-4899-9814-9F148D6C2BAE}">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32D48EB71C7C438AFFB403D60B5940" ma:contentTypeVersion="11" ma:contentTypeDescription="Create a new document." ma:contentTypeScope="" ma:versionID="c969ed1795b9a33188e75c0549e24c89">
  <xsd:schema xmlns:xsd="http://www.w3.org/2001/XMLSchema" xmlns:xs="http://www.w3.org/2001/XMLSchema" xmlns:p="http://schemas.microsoft.com/office/2006/metadata/properties" xmlns:ns2="c94dd120-3bd4-4676-97cc-c4213da106c0" xmlns:ns3="0401509a-36d5-4d21-98cb-88791c8e9242" targetNamespace="http://schemas.microsoft.com/office/2006/metadata/properties" ma:root="true" ma:fieldsID="30b7fdd55c762c494ec7e386d1fe5bd6" ns2:_="" ns3:_="">
    <xsd:import namespace="c94dd120-3bd4-4676-97cc-c4213da106c0"/>
    <xsd:import namespace="0401509a-36d5-4d21-98cb-88791c8e92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dd120-3bd4-4676-97cc-c4213da10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1509a-36d5-4d21-98cb-88791c8e92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2744a61-96e8-4472-926c-080345708156}" ma:internalName="TaxCatchAll" ma:showField="CatchAllData" ma:web="0401509a-36d5-4d21-98cb-88791c8e9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4dd120-3bd4-4676-97cc-c4213da106c0">
      <Terms xmlns="http://schemas.microsoft.com/office/infopath/2007/PartnerControls"/>
    </lcf76f155ced4ddcb4097134ff3c332f>
    <TaxCatchAll xmlns="0401509a-36d5-4d21-98cb-88791c8e9242" xsi:nil="true"/>
  </documentManagement>
</p:properties>
</file>

<file path=customXml/itemProps1.xml><?xml version="1.0" encoding="utf-8"?>
<ds:datastoreItem xmlns:ds="http://schemas.openxmlformats.org/officeDocument/2006/customXml" ds:itemID="{4CE4CEB8-CFDF-469B-A42D-56474B6001FA}"/>
</file>

<file path=customXml/itemProps2.xml><?xml version="1.0" encoding="utf-8"?>
<ds:datastoreItem xmlns:ds="http://schemas.openxmlformats.org/officeDocument/2006/customXml" ds:itemID="{C9AEA9FA-0DD0-45E4-B568-19FF78F8FA20}">
  <ds:schemaRefs>
    <ds:schemaRef ds:uri="http://schemas.microsoft.com/sharepoint/v3/contenttype/forms"/>
  </ds:schemaRefs>
</ds:datastoreItem>
</file>

<file path=customXml/itemProps3.xml><?xml version="1.0" encoding="utf-8"?>
<ds:datastoreItem xmlns:ds="http://schemas.openxmlformats.org/officeDocument/2006/customXml" ds:itemID="{ACBC9C59-76CE-471B-8F9C-91B31ED2E04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2c63fad9-2b59-4b36-8111-144a00efd77c"/>
    <ds:schemaRef ds:uri="http://purl.org/dc/terms/"/>
    <ds:schemaRef ds:uri="http://schemas.openxmlformats.org/package/2006/metadata/core-properties"/>
    <ds:schemaRef ds:uri="f7842c8b-a43e-49e1-9789-55a40ba7dc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429</TotalTime>
  <Words>713</Words>
  <Application>Microsoft Office PowerPoint</Application>
  <PresentationFormat>On-screen Show (4:3)</PresentationFormat>
  <Paragraphs>21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Lancaster, Chanel I CIV USAG/USAG-MIAMI</dc:creator>
  <cp:lastModifiedBy>Lancaster, Chanel I CIV USAG/USAG-MIAMI</cp:lastModifiedBy>
  <cp:revision>7</cp:revision>
  <cp:lastPrinted>2023-01-30T18:21:54Z</cp:lastPrinted>
  <dcterms:created xsi:type="dcterms:W3CDTF">2023-01-27T17:05:09Z</dcterms:created>
  <dcterms:modified xsi:type="dcterms:W3CDTF">2023-01-30T19:30:25Z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0x0101002A046E5B42EA274B8E2FB300431AD98A</vt:lpwstr>
  </property>
</Properties>
</file>